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58" r:id="rId9"/>
    <p:sldId id="273" r:id="rId10"/>
    <p:sldId id="261" r:id="rId11"/>
    <p:sldId id="262" r:id="rId12"/>
    <p:sldId id="271" r:id="rId13"/>
    <p:sldId id="263" r:id="rId14"/>
    <p:sldId id="264" r:id="rId15"/>
    <p:sldId id="272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9019" autoAdjust="0"/>
  </p:normalViewPr>
  <p:slideViewPr>
    <p:cSldViewPr snapToGrid="0" snapToObjects="1">
      <p:cViewPr varScale="1">
        <p:scale>
          <a:sx n="54" d="100"/>
          <a:sy n="54" d="100"/>
        </p:scale>
        <p:origin x="2043" y="4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842093E-ABF6-400A-9F5F-C601D0874F76}" type="datetimeFigureOut">
              <a:rPr lang="he-IL" smtClean="0"/>
              <a:t>ה'/שבט/תשפ"ה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F2A4E82-A1B2-45B3-99E2-9E825C9C9E8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43429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RF modulation classification helps </a:t>
            </a:r>
            <a:r>
              <a:rPr lang="en-US" b="1" dirty="0"/>
              <a:t>identify different signal types (e.g., AM, FM, QAM, PSK)</a:t>
            </a:r>
            <a:r>
              <a:rPr lang="en-US" dirty="0"/>
              <a:t> to optimize spectrum usage and prevent interference.</a:t>
            </a:r>
          </a:p>
          <a:p>
            <a:r>
              <a:rPr lang="en-US" dirty="0"/>
              <a:t>Detecting unauthorized or malicious signals (e.g., spoofing, jamming, or cyberattacks in RF spectrum).Useful for </a:t>
            </a:r>
            <a:r>
              <a:rPr lang="en-US" b="1" dirty="0"/>
              <a:t>military and defense</a:t>
            </a:r>
            <a:r>
              <a:rPr lang="en-US" dirty="0"/>
              <a:t> applications to counteract signal spoofing.</a:t>
            </a:r>
            <a:endParaRPr lang="he-IL" dirty="0"/>
          </a:p>
          <a:p>
            <a:r>
              <a:rPr lang="en-US" dirty="0"/>
              <a:t>Classifying modulation schemes helps </a:t>
            </a:r>
            <a:r>
              <a:rPr lang="en-US" b="1" dirty="0"/>
              <a:t>dynamic spectrum allocation</a:t>
            </a:r>
            <a:r>
              <a:rPr lang="en-US" dirty="0"/>
              <a:t> in cognitive </a:t>
            </a:r>
            <a:r>
              <a:rPr lang="en-US" dirty="0" err="1"/>
              <a:t>radios.Improves</a:t>
            </a:r>
            <a:r>
              <a:rPr lang="en-US" dirty="0"/>
              <a:t> </a:t>
            </a:r>
            <a:r>
              <a:rPr lang="en-US" b="1" dirty="0"/>
              <a:t>spectrum efficiency</a:t>
            </a:r>
            <a:r>
              <a:rPr lang="en-US" dirty="0"/>
              <a:t> by detecting vacant channels.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A4E82-A1B2-45B3-99E2-9E825C9C9E82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3831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A4E82-A1B2-45B3-99E2-9E825C9C9E82}" type="slidenum">
              <a:rPr lang="he-IL" smtClean="0"/>
              <a:t>15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67550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6AAB1-7D51-4F10-8769-1607C4CDE13D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43730-5B14-4E5A-B95F-C58B3B2E99BA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77FDC-21D8-4508-871D-82DE79DAB486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B0A0-1650-4E2E-B27D-5754187E9876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6F076-F079-4459-A17C-0A826BE1B78E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6BA11-48B7-4EB2-A9B7-D5A1CEF5A44F}" type="datetime1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E9494-355D-4E83-82C3-7693FA151034}" type="datetime1">
              <a:rPr lang="en-US" smtClean="0"/>
              <a:t>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8CBA-1041-4572-ADBB-CF84D756FB8D}" type="datetime1">
              <a:rPr lang="en-US" smtClean="0"/>
              <a:t>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992E4-802F-44FE-A373-F5281EEBACF7}" type="datetime1">
              <a:rPr lang="en-US" smtClean="0"/>
              <a:t>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EAF36-D421-4D99-AF10-83A7FF03D6B1}" type="datetime1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6900F-C9C0-4C3C-AA76-AF14026F02C4}" type="datetime1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D5DC7-E162-4DE4-BDDD-47E7410EC0F5}" type="datetime1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046211 - Deep Learning,  Winter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6384" y="841121"/>
            <a:ext cx="7772400" cy="1470025"/>
          </a:xfrm>
        </p:spPr>
        <p:txBody>
          <a:bodyPr/>
          <a:lstStyle/>
          <a:p>
            <a:r>
              <a:rPr dirty="0"/>
              <a:t>RF</a:t>
            </a:r>
            <a:r>
              <a:rPr lang="en-US" dirty="0"/>
              <a:t> Fingerprinting Using Deep Learning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76962"/>
            <a:ext cx="6400800" cy="1304076"/>
          </a:xfrm>
        </p:spPr>
        <p:txBody>
          <a:bodyPr/>
          <a:lstStyle/>
          <a:p>
            <a:r>
              <a:rPr lang="en-US" dirty="0"/>
              <a:t>Modulation classification in low SNR signals using transformers </a:t>
            </a:r>
            <a:endParaRPr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A9AA59ED-B24E-AB90-FC7C-65DF5A81F32A}"/>
              </a:ext>
            </a:extLst>
          </p:cNvPr>
          <p:cNvSpPr txBox="1"/>
          <p:nvPr/>
        </p:nvSpPr>
        <p:spPr>
          <a:xfrm>
            <a:off x="1966706" y="4838698"/>
            <a:ext cx="54884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Elia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Harush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Shlomi Ben Abu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CFBA949-4215-0500-3764-F83D76743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046211 - Deep Learning,  Winter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dirty="0"/>
              <a:t>Model Performance</a:t>
            </a:r>
            <a:r>
              <a:rPr lang="en-US" dirty="0"/>
              <a:t>s</a:t>
            </a:r>
            <a:endParaRPr dirty="0"/>
          </a:p>
        </p:txBody>
      </p:sp>
      <p:sp>
        <p:nvSpPr>
          <p:cNvPr id="32" name="מציין מיקום של כותרת תחתונה 31">
            <a:extLst>
              <a:ext uri="{FF2B5EF4-FFF2-40B4-BE49-F238E27FC236}">
                <a16:creationId xmlns:a16="http://schemas.microsoft.com/office/drawing/2014/main" id="{852783B7-23D8-B80F-25B3-338266DA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graphicFrame>
        <p:nvGraphicFramePr>
          <p:cNvPr id="8" name="טבלה 7">
            <a:extLst>
              <a:ext uri="{FF2B5EF4-FFF2-40B4-BE49-F238E27FC236}">
                <a16:creationId xmlns:a16="http://schemas.microsoft.com/office/drawing/2014/main" id="{12421D13-98D0-9707-3F63-27C4145DA7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90058"/>
              </p:ext>
            </p:extLst>
          </p:nvPr>
        </p:nvGraphicFramePr>
        <p:xfrm>
          <a:off x="1453349" y="932567"/>
          <a:ext cx="6697527" cy="5468222"/>
        </p:xfrm>
        <a:graphic>
          <a:graphicData uri="http://schemas.openxmlformats.org/drawingml/2006/table">
            <a:tbl>
              <a:tblPr rtl="1"/>
              <a:tblGrid>
                <a:gridCol w="2232509">
                  <a:extLst>
                    <a:ext uri="{9D8B030D-6E8A-4147-A177-3AD203B41FA5}">
                      <a16:colId xmlns:a16="http://schemas.microsoft.com/office/drawing/2014/main" val="3689043446"/>
                    </a:ext>
                  </a:extLst>
                </a:gridCol>
                <a:gridCol w="2232509">
                  <a:extLst>
                    <a:ext uri="{9D8B030D-6E8A-4147-A177-3AD203B41FA5}">
                      <a16:colId xmlns:a16="http://schemas.microsoft.com/office/drawing/2014/main" val="4170043706"/>
                    </a:ext>
                  </a:extLst>
                </a:gridCol>
                <a:gridCol w="2232509">
                  <a:extLst>
                    <a:ext uri="{9D8B030D-6E8A-4147-A177-3AD203B41FA5}">
                      <a16:colId xmlns:a16="http://schemas.microsoft.com/office/drawing/2014/main" val="1403132922"/>
                    </a:ext>
                  </a:extLst>
                </a:gridCol>
              </a:tblGrid>
              <a:tr h="329309"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Our Model Accuracy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Accuracy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Modulation 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859978"/>
                  </a:ext>
                </a:extLst>
              </a:tr>
              <a:tr h="219282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 dirty="0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0.838063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0.944052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771391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 dirty="0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0.802375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0.781195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16APSK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467345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 dirty="0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0.7565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0.707122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32QAM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5817101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0.374938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0.80759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1900646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0.452813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0.337983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GMSK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28644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0.34725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0.344214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32APSK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311969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0.791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0.357993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OQPSK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556556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0.405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0.318216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8ASK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183305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0.822188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0.342938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6668118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0.783563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0.322866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554558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0.45675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0.297404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AM-SSB-SC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015856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0.781813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0.405197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4ASK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491416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0.47925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0.461017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3059827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0.781188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0.326451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64APSK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7588102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0.765375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0.554555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128QAM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342794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0.560938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0.418839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128APSK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0341421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0.438813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0.331916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AM-DSB-SC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461367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0.752813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0.887416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AM-SSB-WC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5040327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0.671938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0.690425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64QAM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6393181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0.797438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0.474065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QPSK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0304693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0.699125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0.89546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256QAM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50880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0.879625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0.943381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AM-DSB-WC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623433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9C0006"/>
                          </a:solidFill>
                          <a:effectLst/>
                          <a:latin typeface="Arial" panose="020B0604020202020204" pitchFamily="34" charset="0"/>
                        </a:rPr>
                        <a:t>0.453688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0.615378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OOK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7925310"/>
                  </a:ext>
                </a:extLst>
              </a:tr>
              <a:tr h="213897">
                <a:tc>
                  <a:txBody>
                    <a:bodyPr/>
                    <a:lstStyle/>
                    <a:p>
                      <a:pPr algn="ctr" rtl="1" fontAlgn="ctr"/>
                      <a:r>
                        <a:rPr lang="he-IL" sz="1100" b="0" i="0" u="none" strike="noStrike">
                          <a:solidFill>
                            <a:srgbClr val="006100"/>
                          </a:solidFill>
                          <a:effectLst/>
                          <a:latin typeface="Arial" panose="020B0604020202020204" pitchFamily="34" charset="0"/>
                        </a:rPr>
                        <a:t>0.74475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e-IL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0.47164</a:t>
                      </a:r>
                    </a:p>
                  </a:txBody>
                  <a:tcPr marL="4763" marR="4763" marT="4763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16QAM</a:t>
                      </a:r>
                    </a:p>
                  </a:txBody>
                  <a:tcPr marL="4763" marR="4763" marT="4763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8622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Loss &amp; Accuracy Curves</a:t>
            </a:r>
          </a:p>
        </p:txBody>
      </p:sp>
      <p:pic>
        <p:nvPicPr>
          <p:cNvPr id="3" name="Picture 2" descr="outpu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234" y="1762851"/>
            <a:ext cx="8721531" cy="3594239"/>
          </a:xfrm>
          <a:prstGeom prst="rect">
            <a:avLst/>
          </a:prstGeom>
        </p:spPr>
      </p:pic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F303C89C-ABB0-F327-CF85-8DA69122F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תמונה 8">
            <a:extLst>
              <a:ext uri="{FF2B5EF4-FFF2-40B4-BE49-F238E27FC236}">
                <a16:creationId xmlns:a16="http://schemas.microsoft.com/office/drawing/2014/main" id="{4AFB99C7-7A6B-A413-3333-E632CFEFC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239" y="3649332"/>
            <a:ext cx="3172685" cy="2487498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D9FCE34C-D170-E594-FAA5-C043FBF50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Performances</a:t>
            </a:r>
            <a:endParaRPr lang="he-IL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7641A6F9-C2D1-0774-669A-393E88C39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9CE73B14-BFC4-BD4A-DCF6-5729AC22A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52" y="1490738"/>
            <a:ext cx="5480879" cy="409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68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Transformer-based R</a:t>
            </a:r>
            <a:r>
              <a:rPr lang="en-US" dirty="0"/>
              <a:t>F</a:t>
            </a:r>
            <a:r>
              <a:rPr lang="he-IL" dirty="0"/>
              <a:t> </a:t>
            </a:r>
            <a:r>
              <a:rPr dirty="0"/>
              <a:t>fingerprinting </a:t>
            </a:r>
            <a:r>
              <a:rPr lang="he-IL" dirty="0"/>
              <a:t>	</a:t>
            </a:r>
            <a:r>
              <a:rPr dirty="0"/>
              <a:t>enhances </a:t>
            </a:r>
            <a:r>
              <a:rPr lang="he-IL" dirty="0"/>
              <a:t>	</a:t>
            </a:r>
            <a:r>
              <a:rPr dirty="0"/>
              <a:t>accuracy</a:t>
            </a:r>
            <a:r>
              <a:rPr lang="en-US" dirty="0"/>
              <a:t> in low SNR.</a:t>
            </a:r>
          </a:p>
          <a:p>
            <a:r>
              <a:rPr lang="en-US" dirty="0"/>
              <a:t>Wavelet's transform can improve the accuracy in low SNR.</a:t>
            </a:r>
          </a:p>
          <a:p>
            <a:endParaRPr lang="en-US" dirty="0"/>
          </a:p>
          <a:p>
            <a:endParaRPr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F8352F2B-5181-8F3E-E9E8-BC05D4B05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49AE4-7CB6-7989-5873-CD19B01AA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E624C-F873-FCCE-33EA-F90CCD9DA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28E17-9FD6-09CD-4E43-E48FFB7C1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Investigate adversarial robustness of models.</a:t>
            </a:r>
          </a:p>
          <a:p>
            <a:r>
              <a:rPr lang="en-US" dirty="0"/>
              <a:t>Estimate the baud rate for each signal.</a:t>
            </a:r>
          </a:p>
          <a:p>
            <a:r>
              <a:rPr lang="en-US" dirty="0"/>
              <a:t>Using constellation diagram with CNN to extract more features to the transformer model.</a:t>
            </a:r>
          </a:p>
          <a:p>
            <a:endParaRPr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785BA567-7079-5525-C4C4-999FFC01F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301011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710900F2-AB95-DB3B-28C7-4DBA806E6BC0}"/>
              </a:ext>
            </a:extLst>
          </p:cNvPr>
          <p:cNvSpPr txBox="1"/>
          <p:nvPr/>
        </p:nvSpPr>
        <p:spPr>
          <a:xfrm>
            <a:off x="849086" y="2323322"/>
            <a:ext cx="7221894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9600" dirty="0"/>
              <a:t>Thank you!</a:t>
            </a:r>
            <a:endParaRPr lang="he-IL" sz="9600" dirty="0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2822164-C1A4-8773-D766-CD9E9CBD5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3186015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851AF42-C4A6-1B18-9221-C6146C0FB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9340295-1AC4-3A06-02F0-CC16A95B9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he-IL" sz="2400" dirty="0">
                <a:solidFill>
                  <a:srgbClr val="1F1F1F"/>
                </a:solidFill>
                <a:latin typeface="inherit"/>
              </a:rPr>
              <a:t>Background</a:t>
            </a:r>
            <a:endParaRPr kumimoji="0" lang="en-US" altLang="he-IL" sz="24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inherit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1F1F1F"/>
                </a:solidFill>
                <a:latin typeface="inherit"/>
              </a:rPr>
              <a:t>Motivation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1F1F1F"/>
                </a:solidFill>
                <a:latin typeface="inherit"/>
              </a:rPr>
              <a:t>Challenges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1F1F1F"/>
                </a:solidFill>
                <a:latin typeface="inherit"/>
              </a:rPr>
              <a:t>Model Architecture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Model Performances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Conclusion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Future Work</a:t>
            </a:r>
            <a:endParaRPr lang="he-IL" sz="2400" b="1"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183090DC-7D99-717E-D871-53D7E2DB6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1750488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3C692A7-BD03-BF8A-1F36-0DA09831D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he-IL" dirty="0">
                <a:solidFill>
                  <a:srgbClr val="1F1F1F"/>
                </a:solidFill>
                <a:latin typeface="inherit"/>
              </a:rPr>
              <a:t>Background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CD5D82C-0F2C-667A-DB55-C2192A8F2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/>
              <a:t>Classification helps in spectrum management, security, cognitive radio, and signal intelligence.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Traditional Methods: FFT, wavelets, rule-based classification.</a:t>
            </a:r>
            <a:r>
              <a:rPr lang="en-GB" sz="2400" dirty="0"/>
              <a:t> 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Can be used in cybersecurity, military, SDR, and 5G networks.</a:t>
            </a:r>
            <a:endParaRPr lang="en-GB" sz="2400" dirty="0"/>
          </a:p>
          <a:p>
            <a:endParaRPr lang="en-GB" sz="2000" dirty="0"/>
          </a:p>
          <a:p>
            <a:pPr marL="0" indent="0">
              <a:buNone/>
            </a:pPr>
            <a:endParaRPr lang="he-IL"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9EA7A704-6605-50D4-47BC-8124EE11F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2585860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97ABDFD-7403-B5C3-FCF1-2F94BD60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1F1F"/>
                </a:solidFill>
                <a:latin typeface="inherit"/>
              </a:rPr>
              <a:t>Motivation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1BBA5FA-2E46-B512-75BA-1EED7F758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777836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Improving Wireless Communication Performance.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Enhancing Security.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Enabling Cognitive Radio &amp; Spectrum Sensing</a:t>
            </a:r>
            <a:endParaRPr lang="he-IL" sz="2400"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88F57A79-CF89-4869-62D0-EF078EE8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1565061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36F2A64-EB81-7DB3-2E46-D74B46F2E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1F1F"/>
                </a:solidFill>
                <a:latin typeface="inherit"/>
              </a:rPr>
              <a:t>Challenges</a:t>
            </a:r>
            <a:endParaRPr lang="he-IL" dirty="0"/>
          </a:p>
        </p:txBody>
      </p:sp>
      <p:pic>
        <p:nvPicPr>
          <p:cNvPr id="7" name="Google Shape;131;p7" descr="Image for post">
            <a:extLst>
              <a:ext uri="{FF2B5EF4-FFF2-40B4-BE49-F238E27FC236}">
                <a16:creationId xmlns:a16="http://schemas.microsoft.com/office/drawing/2014/main" id="{49C68524-E3E6-97D1-BF47-938D0F40A60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3732" y="1301660"/>
            <a:ext cx="3408010" cy="1652083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8" name="Google Shape;133;p7">
            <a:extLst>
              <a:ext uri="{FF2B5EF4-FFF2-40B4-BE49-F238E27FC236}">
                <a16:creationId xmlns:a16="http://schemas.microsoft.com/office/drawing/2014/main" id="{C71BD101-B0C3-4A1D-4A9E-48526D7CE73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624" y="4066583"/>
            <a:ext cx="3595099" cy="2416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34;p7">
            <a:extLst>
              <a:ext uri="{FF2B5EF4-FFF2-40B4-BE49-F238E27FC236}">
                <a16:creationId xmlns:a16="http://schemas.microsoft.com/office/drawing/2014/main" id="{6CB1B6C1-5D27-2453-A66D-8471896657B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00944" y="4066583"/>
            <a:ext cx="3595099" cy="241693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7;p7">
            <a:extLst>
              <a:ext uri="{FF2B5EF4-FFF2-40B4-BE49-F238E27FC236}">
                <a16:creationId xmlns:a16="http://schemas.microsoft.com/office/drawing/2014/main" id="{9D682401-7FF9-73E8-91EF-2FDC62457886}"/>
              </a:ext>
            </a:extLst>
          </p:cNvPr>
          <p:cNvSpPr txBox="1"/>
          <p:nvPr/>
        </p:nvSpPr>
        <p:spPr>
          <a:xfrm>
            <a:off x="3646723" y="5088828"/>
            <a:ext cx="127951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 VS Low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SNR</a:t>
            </a:r>
            <a:endParaRPr dirty="0"/>
          </a:p>
        </p:txBody>
      </p:sp>
      <p:pic>
        <p:nvPicPr>
          <p:cNvPr id="12" name="Google Shape;136;p7">
            <a:extLst>
              <a:ext uri="{FF2B5EF4-FFF2-40B4-BE49-F238E27FC236}">
                <a16:creationId xmlns:a16="http://schemas.microsoft.com/office/drawing/2014/main" id="{5B74BF34-5D82-CF95-FD72-E97994A9F9E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97789" y="1242340"/>
            <a:ext cx="1103155" cy="248398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06CF8AB-FD03-52A4-4BD5-20C9A2713EFA}"/>
              </a:ext>
            </a:extLst>
          </p:cNvPr>
          <p:cNvSpPr txBox="1"/>
          <p:nvPr/>
        </p:nvSpPr>
        <p:spPr>
          <a:xfrm>
            <a:off x="238713" y="1355485"/>
            <a:ext cx="3408010" cy="20313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Noise </a:t>
            </a:r>
            <a:r>
              <a:rPr lang="en-US" sz="1800" i="0" u="none" strike="noStrike" cap="none" dirty="0">
                <a:solidFill>
                  <a:srgbClr val="000000"/>
                </a:solidFill>
              </a:rPr>
              <a:t>affect our ability to recognize the modulation.</a:t>
            </a:r>
          </a:p>
          <a:p>
            <a:endParaRPr lang="en-US" sz="1800" i="0" u="none" strike="noStrike" cap="none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Recognize signal in both low and high SNR.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Classification of many classes</a:t>
            </a:r>
            <a:endParaRPr lang="he-IL" dirty="0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3045AF09-9B74-1974-CABA-121D7E4A9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118841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charRg st="99" end="1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F8D0612E-0C13-D301-95AE-8BD8036C6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970" y="2731088"/>
            <a:ext cx="4702287" cy="3686761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CC6B99E7-7B8B-2EAC-5F03-47D83A7AD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  <a:endParaRPr lang="he-IL" dirty="0"/>
          </a:p>
        </p:txBody>
      </p:sp>
      <p:sp>
        <p:nvSpPr>
          <p:cNvPr id="6" name="Google Shape;159;p6">
            <a:extLst>
              <a:ext uri="{FF2B5EF4-FFF2-40B4-BE49-F238E27FC236}">
                <a16:creationId xmlns:a16="http://schemas.microsoft.com/office/drawing/2014/main" id="{76604F0D-5931-C2A9-156A-266A8448C9C5}"/>
              </a:ext>
            </a:extLst>
          </p:cNvPr>
          <p:cNvSpPr txBox="1"/>
          <p:nvPr/>
        </p:nvSpPr>
        <p:spPr>
          <a:xfrm>
            <a:off x="406500" y="1754909"/>
            <a:ext cx="4165500" cy="2739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3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dirty="0">
                <a:latin typeface="+mj-lt"/>
              </a:rPr>
              <a:t>Achieve good performance for low SNR. </a:t>
            </a:r>
            <a:endParaRPr lang="en-US" sz="1800" dirty="0">
              <a:latin typeface="+mj-lt"/>
            </a:endParaRPr>
          </a:p>
          <a:p>
            <a:pPr marL="171450" marR="0" lvl="0" indent="-17145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1800" i="0" u="none" strike="noStrike" cap="non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Get comparable results in terms of accuracy with state of the art 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and try to improve them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.</a:t>
            </a:r>
          </a:p>
          <a:p>
            <a:pPr marL="171450" marR="0" lvl="0" indent="-17145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dirty="0">
                <a:latin typeface="+mj-lt"/>
              </a:rPr>
              <a:t>End-to-end Deep Learning Model System.</a:t>
            </a:r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7161890B-5482-0D8E-11A2-BE1599403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170786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1D424C1-AE0F-78C0-7493-D98CE1728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Wavelets transform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F42751C-A994-646C-92E6-573256CDD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Mathematical functions for process signals at different scales and resolutions.</a:t>
            </a:r>
          </a:p>
          <a:p>
            <a:r>
              <a:rPr lang="en-US" dirty="0"/>
              <a:t>Remove high frequency noise from useful features.</a:t>
            </a:r>
          </a:p>
          <a:p>
            <a:r>
              <a:rPr lang="en-US" dirty="0"/>
              <a:t>Improved generalization.</a:t>
            </a:r>
            <a:endParaRPr lang="he-IL" b="1" dirty="0"/>
          </a:p>
        </p:txBody>
      </p:sp>
      <p:pic>
        <p:nvPicPr>
          <p:cNvPr id="1026" name="Picture 2" descr="Wavelet Packet Transform | SpringerLink">
            <a:extLst>
              <a:ext uri="{FF2B5EF4-FFF2-40B4-BE49-F238E27FC236}">
                <a16:creationId xmlns:a16="http://schemas.microsoft.com/office/drawing/2014/main" id="{75DF681E-83F0-B168-F78B-133EC3129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575" y="4364103"/>
            <a:ext cx="5229225" cy="20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B50B1DBC-BFA3-4FA1-8508-83BD30736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3868570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Model Architecture</a:t>
            </a: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12266677-E2AE-3185-A06F-23455A9F6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636"/>
            <a:ext cx="9144000" cy="2807736"/>
          </a:xfrm>
          <a:prstGeom prst="rect">
            <a:avLst/>
          </a:prstGeom>
        </p:spPr>
      </p:pic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42CA0618-9808-58EA-E5A4-CA11D4EB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057A106-23DC-A12D-1AAB-73CBC73FC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7614"/>
          </a:xfrm>
        </p:spPr>
        <p:txBody>
          <a:bodyPr/>
          <a:lstStyle/>
          <a:p>
            <a:r>
              <a:rPr lang="en-US" dirty="0"/>
              <a:t>Model Performances</a:t>
            </a:r>
            <a:endParaRPr lang="he-IL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0F967BF0-FD91-6E12-91B4-F07500571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6621" y="1581211"/>
            <a:ext cx="4486449" cy="4655749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8D0F4D94-20E0-5D72-108A-68D2CAAE0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39" y="1592650"/>
            <a:ext cx="4534161" cy="4632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ACC53CAF-80EA-3B69-0588-9156057EB001}"/>
              </a:ext>
            </a:extLst>
          </p:cNvPr>
          <p:cNvSpPr txBox="1"/>
          <p:nvPr/>
        </p:nvSpPr>
        <p:spPr>
          <a:xfrm>
            <a:off x="1381373" y="1265238"/>
            <a:ext cx="164174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Model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CC830CDF-4EBD-6569-472A-DD38105039EA}"/>
              </a:ext>
            </a:extLst>
          </p:cNvPr>
          <p:cNvSpPr txBox="1"/>
          <p:nvPr/>
        </p:nvSpPr>
        <p:spPr>
          <a:xfrm>
            <a:off x="6120806" y="1265238"/>
            <a:ext cx="13250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Model</a:t>
            </a:r>
            <a:endParaRPr lang="he-I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71515A07-3C98-D6F6-74A9-63984F30A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046211 - Deep Learning,  Winter 2025</a:t>
            </a:r>
          </a:p>
        </p:txBody>
      </p:sp>
    </p:spTree>
    <p:extLst>
      <p:ext uri="{BB962C8B-B14F-4D97-AF65-F5344CB8AC3E}">
        <p14:creationId xmlns:p14="http://schemas.microsoft.com/office/powerpoint/2010/main" val="1929272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זכוכית חלבית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left" visibility="0" width="70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5097523-3B9A-46DC-AA72-7DEB16D9AB74}">
  <we:reference id="wa200005566" version="3.0.0.2" store="he-IL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1970</TotalTime>
  <Words>511</Words>
  <Application>Microsoft Office PowerPoint</Application>
  <PresentationFormat>‫הצגה על המסך (4:3)</PresentationFormat>
  <Paragraphs>145</Paragraphs>
  <Slides>15</Slides>
  <Notes>2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15</vt:i4>
      </vt:variant>
    </vt:vector>
  </HeadingPairs>
  <TitlesOfParts>
    <vt:vector size="20" baseType="lpstr">
      <vt:lpstr>Arial</vt:lpstr>
      <vt:lpstr>Calibri</vt:lpstr>
      <vt:lpstr>inherit</vt:lpstr>
      <vt:lpstr>Times New Roman</vt:lpstr>
      <vt:lpstr>Office Theme</vt:lpstr>
      <vt:lpstr>RF Fingerprinting Using Deep Learning</vt:lpstr>
      <vt:lpstr>Outline</vt:lpstr>
      <vt:lpstr>Background</vt:lpstr>
      <vt:lpstr>Motivation</vt:lpstr>
      <vt:lpstr>Challenges</vt:lpstr>
      <vt:lpstr>Goals</vt:lpstr>
      <vt:lpstr> Wavelets transform</vt:lpstr>
      <vt:lpstr>Model Architecture</vt:lpstr>
      <vt:lpstr>Model Performances</vt:lpstr>
      <vt:lpstr>Model Performances</vt:lpstr>
      <vt:lpstr>Loss &amp; Accuracy Curves</vt:lpstr>
      <vt:lpstr>Model Performances</vt:lpstr>
      <vt:lpstr>Conclusions</vt:lpstr>
      <vt:lpstr>Future Work</vt:lpstr>
      <vt:lpstr>מצגת של PowerPoint‏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Or Harush</cp:lastModifiedBy>
  <cp:revision>20</cp:revision>
  <dcterms:created xsi:type="dcterms:W3CDTF">2013-01-27T09:14:16Z</dcterms:created>
  <dcterms:modified xsi:type="dcterms:W3CDTF">2025-02-03T22:52:53Z</dcterms:modified>
  <cp:category/>
</cp:coreProperties>
</file>

<file path=docProps/thumbnail.jpeg>
</file>